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5pPr>
    <a:lvl6pPr marL="2286000" algn="l" defTabSz="914400" rtl="0" eaLnBrk="1" latinLnBrk="1" hangingPunct="1"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6pPr>
    <a:lvl7pPr marL="2743200" algn="l" defTabSz="914400" rtl="0" eaLnBrk="1" latinLnBrk="1" hangingPunct="1"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7pPr>
    <a:lvl8pPr marL="3200400" algn="l" defTabSz="914400" rtl="0" eaLnBrk="1" latinLnBrk="1" hangingPunct="1"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8pPr>
    <a:lvl9pPr marL="3657600" algn="l" defTabSz="914400" rtl="0" eaLnBrk="1" latinLnBrk="1" hangingPunct="1"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61B1"/>
    <a:srgbClr val="F7F7F7"/>
    <a:srgbClr val="086E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preferSingleView="1">
    <p:restoredLeft sz="32787"/>
    <p:restoredTop sz="90929"/>
  </p:normalViewPr>
  <p:slideViewPr>
    <p:cSldViewPr showGuides="1">
      <p:cViewPr varScale="1">
        <p:scale>
          <a:sx n="87" d="100"/>
          <a:sy n="87" d="100"/>
        </p:scale>
        <p:origin x="-462" y="-90"/>
      </p:cViewPr>
      <p:guideLst>
        <p:guide orient="horz" pos="2160"/>
        <p:guide pos="2880"/>
      </p:guideLst>
    </p:cSldViewPr>
  </p:slide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8D89FF2-24A4-45E7-8037-529B8B7C4D4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A0E01-0424-4F98-A2D8-6BA0CB45BE3B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17192-CF22-4AB0-912B-28991539996F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1E29E-78AE-40C8-9EE7-7395BC20B83F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7F245-B9C2-4D8D-9E88-060B290EFAE9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4EB5E8-A627-40FF-BE68-217E2371843B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9A056-F88C-455E-93BF-DC86FF8F14F2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681DD-D58E-48E3-B770-443A2BF331C8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46FC2-6C0E-4A35-AD73-28BA4C8C0965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C9D4C-CE79-49C8-81D3-978680D09DF3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pic>
        <p:nvPicPr>
          <p:cNvPr id="1028" name="Picture 7" descr="Princeton"/>
          <p:cNvPicPr>
            <a:picLocks noChangeAspect="1" noChangeArrowheads="1"/>
          </p:cNvPicPr>
          <p:nvPr/>
        </p:nvPicPr>
        <p:blipFill>
          <a:blip r:embed="rId13">
            <a:lum contrast="30000"/>
          </a:blip>
          <a:srcRect/>
          <a:stretch>
            <a:fillRect/>
          </a:stretch>
        </p:blipFill>
        <p:spPr bwMode="auto">
          <a:xfrm>
            <a:off x="398463" y="6296025"/>
            <a:ext cx="152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09600" y="533400"/>
            <a:ext cx="7924800" cy="5638800"/>
          </a:xfrm>
          <a:prstGeom prst="rect">
            <a:avLst/>
          </a:prstGeom>
          <a:noFill/>
          <a:ln w="57150">
            <a:solidFill>
              <a:srgbClr val="2161B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pic>
        <p:nvPicPr>
          <p:cNvPr id="1030" name="Picture 10" descr="BookCov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97838" y="5435600"/>
            <a:ext cx="9953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-128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-128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-128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pitchFamily="-128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pitchFamily="-128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pitchFamily="-128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pitchFamily="-128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ko-KR" smtClean="0"/>
              <a:t>Module 9.2</a:t>
            </a:r>
            <a:br>
              <a:rPr lang="en-US" altLang="ko-KR" smtClean="0"/>
            </a:br>
            <a:r>
              <a:rPr lang="en-US" altLang="ko-KR" smtClean="0"/>
              <a:t>Simulations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/>
          <a:p>
            <a:pPr lvl="1" algn="l" eaLnBrk="1" hangingPunct="1">
              <a:lnSpc>
                <a:spcPct val="150000"/>
              </a:lnSpc>
            </a:pPr>
            <a:endParaRPr lang="en-US" altLang="ko-K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Computer simulation</a:t>
            </a:r>
            <a:endParaRPr lang="en-US" altLang="ko-KR" b="1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altLang="ko-KR" smtClean="0"/>
              <a:t>Having computer program imitate reality, in order to study situations and make decisions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ko-KR" smtClean="0"/>
              <a:t>Applications?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Use simulations if</a:t>
            </a:r>
            <a:endParaRPr lang="en-US" altLang="ko-KR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Not feasible to do actual experiments </a:t>
            </a:r>
          </a:p>
          <a:p>
            <a:pPr eaLnBrk="1" hangingPunct="1"/>
            <a:r>
              <a:rPr lang="en-US" altLang="ko-KR" smtClean="0"/>
              <a:t>System does not exist</a:t>
            </a:r>
          </a:p>
          <a:p>
            <a:pPr eaLnBrk="1" hangingPunct="1"/>
            <a:r>
              <a:rPr lang="en-US" altLang="ko-KR" smtClean="0"/>
              <a:t>Cost of actual experiments prohibitive</a:t>
            </a:r>
          </a:p>
          <a:p>
            <a:pPr lvl="1" eaLnBrk="1" hangingPunct="1"/>
            <a:r>
              <a:rPr lang="en-US" altLang="ko-KR" smtClean="0"/>
              <a:t>Money</a:t>
            </a:r>
          </a:p>
          <a:p>
            <a:pPr lvl="1" eaLnBrk="1" hangingPunct="1"/>
            <a:r>
              <a:rPr lang="en-US" altLang="ko-KR" smtClean="0"/>
              <a:t>Time</a:t>
            </a:r>
          </a:p>
          <a:p>
            <a:pPr lvl="1" eaLnBrk="1" hangingPunct="1"/>
            <a:r>
              <a:rPr lang="en-US" altLang="ko-KR" smtClean="0"/>
              <a:t>Danger</a:t>
            </a:r>
            <a:endParaRPr lang="en-US" altLang="ko-KR" sz="2400" smtClean="0"/>
          </a:p>
          <a:p>
            <a:pPr eaLnBrk="1" hangingPunct="1"/>
            <a:r>
              <a:rPr lang="en-US" altLang="ko-KR" smtClean="0"/>
              <a:t>Want to test alternatives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Monte Carlo simulation</a:t>
            </a:r>
            <a:endParaRPr lang="en-US" altLang="ko-KR" b="1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ko-KR" sz="1800" smtClean="0"/>
              <a:t>Probabilistic model involving element of chance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ko-KR" sz="1800" smtClean="0"/>
              <a:t>Not deterministic but is probabilistic or stochastic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ko-KR" sz="1800" smtClean="0"/>
              <a:t>Uses random number generator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ko-KR" sz="1800" smtClean="0"/>
              <a:t>Each time a simulation is run, results can vary from those of other runs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ko-KR" sz="1800" smtClean="0"/>
              <a:t>Disadvantages-simulation maybe expensive in time,money to develop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ko-KR" sz="1800" smtClean="0"/>
              <a:t>      -since it is impossible to test every alternatives, only provide goog solution not a best solution –because a sim. Is probabilistic involving an element of chance, should be careful of our conclusions-results maybe difficult to verify cause often don’t have real world data – can’t be sure we understand what simulation actually does        </a:t>
            </a:r>
          </a:p>
          <a:p>
            <a:pPr eaLnBrk="1" hangingPunct="1">
              <a:lnSpc>
                <a:spcPct val="150000"/>
              </a:lnSpc>
            </a:pPr>
            <a:endParaRPr lang="en-US" altLang="ko-KR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4000" smtClean="0"/>
              <a:t>Multiplicative Linear Congruential Method-D.J.Lenmer 1949</a:t>
            </a:r>
            <a:endParaRPr lang="en-US" altLang="ko-KR" sz="4000" smtClean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6553200" cy="3657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ko-KR" i="1" smtClean="0"/>
              <a:t>random</a:t>
            </a:r>
            <a:r>
              <a:rPr lang="en-US" altLang="ko-KR" baseline="-25000" smtClean="0"/>
              <a:t>0</a:t>
            </a:r>
            <a:r>
              <a:rPr lang="en-US" altLang="ko-KR" smtClean="0"/>
              <a:t> = 10 (seed)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ko-KR" i="1" smtClean="0"/>
              <a:t>random</a:t>
            </a:r>
            <a:r>
              <a:rPr lang="en-US" altLang="ko-KR" i="1" baseline="-25000" smtClean="0"/>
              <a:t>n</a:t>
            </a:r>
            <a:r>
              <a:rPr lang="en-US" altLang="ko-KR" smtClean="0"/>
              <a:t> = (7 * </a:t>
            </a:r>
            <a:r>
              <a:rPr lang="en-US" altLang="ko-KR" i="1" smtClean="0"/>
              <a:t>random</a:t>
            </a:r>
            <a:r>
              <a:rPr lang="en-US" altLang="ko-KR" i="1" baseline="-25000" smtClean="0"/>
              <a:t>n</a:t>
            </a:r>
            <a:r>
              <a:rPr lang="en-US" altLang="ko-KR" baseline="-25000" smtClean="0"/>
              <a:t> - 1</a:t>
            </a:r>
            <a:r>
              <a:rPr lang="en-US" altLang="ko-KR" smtClean="0"/>
              <a:t>)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ko-KR" smtClean="0"/>
              <a:t>   mod 11(modulus), for </a:t>
            </a:r>
            <a:r>
              <a:rPr lang="en-US" altLang="ko-KR" i="1" smtClean="0"/>
              <a:t>n</a:t>
            </a:r>
            <a:r>
              <a:rPr lang="en-US" altLang="ko-KR" smtClean="0"/>
              <a:t> &gt; 0 (generating function)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ko-KR" smtClean="0"/>
              <a:t>Generates?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ko-KR" smtClean="0"/>
              <a:t>10, 4, 6, 9, 8, 1, 7,  5, 2, 3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Multiplicative Linear Congruential Method</a:t>
            </a:r>
            <a:endParaRPr lang="en-US" altLang="ko-KR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ko-KR" sz="2400" i="1" smtClean="0"/>
              <a:t>random</a:t>
            </a:r>
            <a:r>
              <a:rPr lang="en-US" altLang="ko-KR" sz="2400" baseline="-25000" smtClean="0"/>
              <a:t>0</a:t>
            </a:r>
            <a:r>
              <a:rPr lang="en-US" altLang="ko-KR" sz="2400" smtClean="0"/>
              <a:t> = </a:t>
            </a:r>
            <a:r>
              <a:rPr lang="en-US" altLang="ko-KR" sz="2400" i="1" smtClean="0"/>
              <a:t>seed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ko-KR" sz="2400" i="1" smtClean="0"/>
              <a:t>random</a:t>
            </a:r>
            <a:r>
              <a:rPr lang="en-US" altLang="ko-KR" sz="2400" i="1" baseline="-25000" smtClean="0"/>
              <a:t>n</a:t>
            </a:r>
            <a:r>
              <a:rPr lang="en-US" altLang="ko-KR" sz="2400" smtClean="0"/>
              <a:t> = (</a:t>
            </a:r>
            <a:r>
              <a:rPr lang="en-US" altLang="ko-KR" sz="2400" i="1" smtClean="0"/>
              <a:t>multiplier</a:t>
            </a:r>
            <a:r>
              <a:rPr lang="en-US" altLang="ko-KR" sz="2400" smtClean="0"/>
              <a:t> * </a:t>
            </a:r>
            <a:r>
              <a:rPr lang="en-US" altLang="ko-KR" sz="2400" i="1" smtClean="0"/>
              <a:t>random</a:t>
            </a:r>
            <a:r>
              <a:rPr lang="en-US" altLang="ko-KR" sz="2400" i="1" baseline="-25000" smtClean="0"/>
              <a:t>n</a:t>
            </a:r>
            <a:r>
              <a:rPr lang="en-US" altLang="ko-KR" sz="2400" baseline="-25000" smtClean="0"/>
              <a:t> – 1</a:t>
            </a:r>
            <a:r>
              <a:rPr lang="en-US" altLang="ko-KR" sz="2400" smtClean="0"/>
              <a:t> +increment) mod </a:t>
            </a:r>
            <a:r>
              <a:rPr lang="en-US" altLang="ko-KR" sz="2400" i="1" smtClean="0"/>
              <a:t>modulus</a:t>
            </a:r>
            <a:r>
              <a:rPr lang="en-US" altLang="ko-KR" sz="2400" smtClean="0"/>
              <a:t>, for </a:t>
            </a:r>
            <a:r>
              <a:rPr lang="en-US" altLang="ko-KR" sz="2400" i="1" smtClean="0"/>
              <a:t>n</a:t>
            </a:r>
            <a:r>
              <a:rPr lang="en-US" altLang="ko-KR" sz="2400" smtClean="0"/>
              <a:t> &gt; 0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ko-KR" sz="2400" smtClean="0"/>
              <a:t>Good randon number generator should give as long a sequence as possible, sequence appers random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ko-KR" sz="2400" i="1" smtClean="0"/>
              <a:t>modulus</a:t>
            </a:r>
            <a:r>
              <a:rPr lang="en-US" altLang="ko-KR" sz="2400" smtClean="0"/>
              <a:t> often largest integer comp. can store, such as 2</a:t>
            </a:r>
            <a:r>
              <a:rPr lang="en-US" altLang="ko-KR" sz="2400" baseline="30000" smtClean="0"/>
              <a:t>31</a:t>
            </a:r>
            <a:r>
              <a:rPr lang="en-US" altLang="ko-KR" sz="2400" smtClean="0"/>
              <a:t> - 1 = 2,147,483,647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ko-KR" sz="2400" smtClean="0"/>
              <a:t>One multiplier:  16,807, increment 0</a:t>
            </a:r>
            <a:endParaRPr lang="en-US" altLang="ko-KR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Random floating point number</a:t>
            </a:r>
            <a:endParaRPr lang="en-US" altLang="ko-KR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391400" cy="4114800"/>
          </a:xfrm>
        </p:spPr>
        <p:txBody>
          <a:bodyPr/>
          <a:lstStyle/>
          <a:p>
            <a:pPr eaLnBrk="1" hangingPunct="1"/>
            <a:r>
              <a:rPr lang="en-US" altLang="ko-KR" smtClean="0"/>
              <a:t>For random number, </a:t>
            </a:r>
            <a:r>
              <a:rPr lang="en-US" altLang="ko-KR" i="1" smtClean="0"/>
              <a:t>rand</a:t>
            </a:r>
            <a:r>
              <a:rPr lang="en-US" altLang="ko-KR" smtClean="0"/>
              <a:t>, with 0.0 ≤ </a:t>
            </a:r>
            <a:r>
              <a:rPr lang="en-US" altLang="ko-KR" i="1" smtClean="0"/>
              <a:t>r </a:t>
            </a:r>
            <a:r>
              <a:rPr lang="en-US" altLang="ko-KR" smtClean="0"/>
              <a:t>and &lt; 1.0</a:t>
            </a:r>
          </a:p>
          <a:p>
            <a:pPr lvl="1" eaLnBrk="1" hangingPunct="1"/>
            <a:r>
              <a:rPr lang="en-US" altLang="ko-KR" i="1" smtClean="0"/>
              <a:t>rand</a:t>
            </a:r>
            <a:r>
              <a:rPr lang="en-US" altLang="ko-KR" smtClean="0"/>
              <a:t> = </a:t>
            </a:r>
            <a:r>
              <a:rPr lang="en-US" altLang="ko-KR" i="1" smtClean="0"/>
              <a:t>random</a:t>
            </a:r>
            <a:r>
              <a:rPr lang="en-US" altLang="ko-KR" i="1" baseline="-25000" smtClean="0"/>
              <a:t>n</a:t>
            </a:r>
            <a:r>
              <a:rPr lang="en-US" altLang="ko-KR" i="1" smtClean="0"/>
              <a:t>/modulus</a:t>
            </a:r>
            <a:endParaRPr lang="en-US" altLang="ko-KR" smtClean="0"/>
          </a:p>
          <a:p>
            <a:pPr eaLnBrk="1" hangingPunct="1"/>
            <a:r>
              <a:rPr lang="en-US" altLang="ko-KR" smtClean="0"/>
              <a:t>Example </a:t>
            </a:r>
            <a:r>
              <a:rPr lang="en-US" altLang="ko-KR" i="1" smtClean="0"/>
              <a:t>r</a:t>
            </a:r>
            <a:r>
              <a:rPr lang="en-US" altLang="ko-KR" baseline="-25000" smtClean="0"/>
              <a:t>0</a:t>
            </a:r>
            <a:r>
              <a:rPr lang="en-US" altLang="ko-KR" smtClean="0"/>
              <a:t> = 10, </a:t>
            </a:r>
            <a:r>
              <a:rPr lang="en-US" altLang="ko-KR" i="1" smtClean="0"/>
              <a:t>r</a:t>
            </a:r>
            <a:r>
              <a:rPr lang="en-US" altLang="ko-KR" i="1" baseline="-25000" smtClean="0"/>
              <a:t>n</a:t>
            </a:r>
            <a:r>
              <a:rPr lang="en-US" altLang="ko-KR" smtClean="0"/>
              <a:t> = (7 * </a:t>
            </a:r>
            <a:r>
              <a:rPr lang="en-US" altLang="ko-KR" i="1" smtClean="0"/>
              <a:t>r</a:t>
            </a:r>
            <a:r>
              <a:rPr lang="en-US" altLang="ko-KR" i="1" baseline="-25000" smtClean="0"/>
              <a:t>n</a:t>
            </a:r>
            <a:r>
              <a:rPr lang="en-US" altLang="ko-KR" baseline="-25000" smtClean="0"/>
              <a:t> - 1</a:t>
            </a:r>
            <a:r>
              <a:rPr lang="en-US" altLang="ko-KR" smtClean="0"/>
              <a:t>) mod 11, for </a:t>
            </a:r>
            <a:r>
              <a:rPr lang="en-US" altLang="ko-KR" i="1" smtClean="0"/>
              <a:t>n</a:t>
            </a:r>
            <a:r>
              <a:rPr lang="en-US" altLang="ko-KR" smtClean="0"/>
              <a:t> &gt; 0 </a:t>
            </a:r>
          </a:p>
          <a:p>
            <a:pPr lvl="1" eaLnBrk="1" hangingPunct="1"/>
            <a:r>
              <a:rPr lang="en-US" altLang="ko-KR" smtClean="0"/>
              <a:t>Integers:  10, 4, 6, 9, 8, 1, 7,  5, 2, 3</a:t>
            </a:r>
          </a:p>
          <a:p>
            <a:pPr lvl="1" eaLnBrk="1" hangingPunct="1"/>
            <a:r>
              <a:rPr lang="en-US" altLang="ko-KR" smtClean="0"/>
              <a:t>Floating point: 10/11, 4/11, …, 3/11</a:t>
            </a:r>
            <a:endParaRPr lang="en-US" altLang="ko-KR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z="3600" smtClean="0"/>
              <a:t>Different ranges of random numbers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00188"/>
            <a:ext cx="7772400" cy="4595812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altLang="ko-KR" sz="2400" smtClean="0"/>
              <a:t>How to obtain uniformly distributed integer or real random numbers in any range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ko-KR" sz="2400" smtClean="0"/>
              <a:t>For 0 ≤ </a:t>
            </a:r>
            <a:r>
              <a:rPr lang="en-US" altLang="ko-KR" sz="2400" i="1" smtClean="0"/>
              <a:t>rand</a:t>
            </a:r>
            <a:r>
              <a:rPr lang="en-US" altLang="ko-KR" sz="2400" smtClean="0"/>
              <a:t> &lt; 1, </a:t>
            </a:r>
            <a:r>
              <a:rPr lang="en-US" altLang="ko-KR" sz="2400" i="1" smtClean="0"/>
              <a:t>r</a:t>
            </a:r>
            <a:r>
              <a:rPr lang="en-US" altLang="ko-KR" sz="2400" smtClean="0"/>
              <a:t> =</a:t>
            </a:r>
            <a:r>
              <a:rPr lang="en-US" altLang="ko-KR" sz="2400" i="1" smtClean="0"/>
              <a:t> </a:t>
            </a:r>
            <a:r>
              <a:rPr lang="en-US" altLang="ko-KR" sz="2400" b="1" smtClean="0"/>
              <a:t>(</a:t>
            </a:r>
            <a:r>
              <a:rPr lang="en-US" altLang="ko-KR" sz="2400" b="1" i="1" smtClean="0"/>
              <a:t>max </a:t>
            </a:r>
            <a:r>
              <a:rPr lang="en-US" altLang="ko-KR" sz="2400" b="1" smtClean="0"/>
              <a:t>-</a:t>
            </a:r>
            <a:r>
              <a:rPr lang="en-US" altLang="ko-KR" sz="2400" b="1" i="1" smtClean="0"/>
              <a:t> min</a:t>
            </a:r>
            <a:r>
              <a:rPr lang="en-US" altLang="ko-KR" sz="2400" b="1" smtClean="0"/>
              <a:t>) </a:t>
            </a:r>
            <a:r>
              <a:rPr lang="en-US" altLang="ko-KR" sz="2400" b="1" i="1" smtClean="0"/>
              <a:t>rand</a:t>
            </a:r>
            <a:r>
              <a:rPr lang="en-US" altLang="ko-KR" sz="2400" b="1" smtClean="0"/>
              <a:t> + </a:t>
            </a:r>
            <a:r>
              <a:rPr lang="en-US" altLang="ko-KR" sz="2400" b="1" i="1" smtClean="0"/>
              <a:t>min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ko-KR" sz="2400" smtClean="0"/>
              <a:t>Random floating point number </a:t>
            </a:r>
            <a:r>
              <a:rPr lang="en-US" altLang="ko-KR" sz="2400" b="1" i="1" smtClean="0"/>
              <a:t>min</a:t>
            </a:r>
            <a:r>
              <a:rPr lang="en-US" altLang="ko-KR" sz="2400" b="1" smtClean="0"/>
              <a:t> ≤ </a:t>
            </a:r>
            <a:r>
              <a:rPr lang="en-US" altLang="ko-KR" sz="2400" b="1" i="1" smtClean="0"/>
              <a:t>r</a:t>
            </a:r>
            <a:r>
              <a:rPr lang="en-US" altLang="ko-KR" sz="2400" b="1" smtClean="0"/>
              <a:t> &lt; </a:t>
            </a:r>
            <a:r>
              <a:rPr lang="en-US" altLang="ko-KR" sz="2400" b="1" i="1" smtClean="0"/>
              <a:t>max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ko-KR" sz="2400" smtClean="0"/>
              <a:t>Example: random floating point number between 20.0 and 26.3?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ko-KR" sz="2400" smtClean="0"/>
              <a:t>6.3</a:t>
            </a:r>
            <a:r>
              <a:rPr lang="en-US" altLang="ko-KR" sz="2400" i="1" smtClean="0"/>
              <a:t>rand</a:t>
            </a:r>
            <a:r>
              <a:rPr lang="en-US" altLang="ko-KR" sz="2400" smtClean="0"/>
              <a:t> + 20.0</a:t>
            </a:r>
            <a:endParaRPr lang="en-US" altLang="ko-KR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Random integer </a:t>
            </a:r>
            <a:r>
              <a:rPr lang="en-US" altLang="ko-KR" i="1" smtClean="0"/>
              <a:t>min</a:t>
            </a:r>
            <a:r>
              <a:rPr lang="en-US" altLang="ko-KR" smtClean="0"/>
              <a:t> ≤ </a:t>
            </a:r>
            <a:r>
              <a:rPr lang="en-US" altLang="ko-KR" i="1" smtClean="0"/>
              <a:t>n</a:t>
            </a:r>
            <a:r>
              <a:rPr lang="en-US" altLang="ko-KR" smtClean="0"/>
              <a:t> ≤ </a:t>
            </a:r>
            <a:r>
              <a:rPr lang="en-US" altLang="ko-KR" i="1" smtClean="0"/>
              <a:t>max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ko-KR" smtClean="0"/>
              <a:t>For 0 ≤ </a:t>
            </a:r>
            <a:r>
              <a:rPr lang="en-US" altLang="ko-KR" i="1" smtClean="0"/>
              <a:t>rand</a:t>
            </a:r>
            <a:r>
              <a:rPr lang="en-US" altLang="ko-KR" smtClean="0"/>
              <a:t> &lt; 1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ko-KR" i="1" smtClean="0"/>
              <a:t>n</a:t>
            </a:r>
            <a:r>
              <a:rPr lang="en-US" altLang="ko-KR" smtClean="0"/>
              <a:t> =</a:t>
            </a:r>
            <a:r>
              <a:rPr lang="en-US" altLang="ko-KR" i="1" smtClean="0"/>
              <a:t> </a:t>
            </a:r>
            <a:r>
              <a:rPr lang="en-US" altLang="ko-KR" b="1" i="1" smtClean="0"/>
              <a:t>int</a:t>
            </a:r>
            <a:r>
              <a:rPr lang="en-US" altLang="ko-KR" b="1" smtClean="0"/>
              <a:t>( (</a:t>
            </a:r>
            <a:r>
              <a:rPr lang="en-US" altLang="ko-KR" b="1" i="1" smtClean="0"/>
              <a:t>max </a:t>
            </a:r>
            <a:r>
              <a:rPr lang="en-US" altLang="ko-KR" b="1" smtClean="0"/>
              <a:t>-</a:t>
            </a:r>
            <a:r>
              <a:rPr lang="en-US" altLang="ko-KR" b="1" i="1" smtClean="0"/>
              <a:t> min</a:t>
            </a:r>
            <a:r>
              <a:rPr lang="en-US" altLang="ko-KR" b="1" smtClean="0"/>
              <a:t> + 1) </a:t>
            </a:r>
            <a:r>
              <a:rPr lang="en-US" altLang="ko-KR" b="1" i="1" smtClean="0"/>
              <a:t>rand</a:t>
            </a:r>
            <a:r>
              <a:rPr lang="en-US" altLang="ko-KR" b="1" smtClean="0"/>
              <a:t> + </a:t>
            </a:r>
            <a:r>
              <a:rPr lang="en-US" altLang="ko-KR" b="1" i="1" smtClean="0"/>
              <a:t>min</a:t>
            </a:r>
            <a:r>
              <a:rPr lang="en-US" altLang="ko-KR" b="1" smtClean="0"/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ko-KR" smtClean="0"/>
              <a:t>Example: random integer between 20 and 26, inclusively?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ko-KR" i="1" smtClean="0"/>
              <a:t>int</a:t>
            </a:r>
            <a:r>
              <a:rPr lang="en-US" altLang="ko-KR" smtClean="0"/>
              <a:t>(7</a:t>
            </a:r>
            <a:r>
              <a:rPr lang="en-US" altLang="ko-KR" i="1" smtClean="0"/>
              <a:t>rand</a:t>
            </a:r>
            <a:r>
              <a:rPr lang="en-US" altLang="ko-KR" smtClean="0"/>
              <a:t> + 20)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theme/theme1.xml><?xml version="1.0" encoding="utf-8"?>
<a:theme xmlns:a="http://schemas.openxmlformats.org/drawingml/2006/main" name=" PrincetonTemplate">
  <a:themeElements>
    <a:clrScheme name="">
      <a:dk1>
        <a:srgbClr val="CF2B02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B02301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 PrincetonTemplate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28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28" charset="0"/>
            <a:ea typeface="ＭＳ Ｐゴシック" pitchFamily="-128" charset="-128"/>
          </a:defRPr>
        </a:defPPr>
      </a:lstStyle>
    </a:lnDef>
  </a:objectDefaults>
  <a:extraClrSchemeLst>
    <a:extraClrScheme>
      <a:clrScheme name=" Princeto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Princeto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Princeto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Princeto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Princeto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Princeto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Princeto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Princeto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Princeto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Princeto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Princeto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Princeto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 PrincetonTemplate.pot</Template>
  <TotalTime>260</TotalTime>
  <Words>444</Words>
  <Application>Microsoft PowerPoint</Application>
  <PresentationFormat>화면 슬라이드 쇼(4:3)</PresentationFormat>
  <Paragraphs>57</Paragraphs>
  <Slides>9</Slides>
  <Notes>9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 PrincetonTemplate</vt:lpstr>
      <vt:lpstr>Module 9.2 Simulations </vt:lpstr>
      <vt:lpstr>Computer simulation</vt:lpstr>
      <vt:lpstr>Use simulations if</vt:lpstr>
      <vt:lpstr>Monte Carlo simulation</vt:lpstr>
      <vt:lpstr>Multiplicative Linear Congruential Method-D.J.Lenmer 1949</vt:lpstr>
      <vt:lpstr>Multiplicative Linear Congruential Method</vt:lpstr>
      <vt:lpstr>Random floating point number</vt:lpstr>
      <vt:lpstr>Different ranges of random numbers</vt:lpstr>
      <vt:lpstr>Random integer min ≤ n ≤ max</vt:lpstr>
    </vt:vector>
  </TitlesOfParts>
  <Company>Angela Shiflet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9.2 Simulations </dc:title>
  <dc:creator>Angela Shiflet</dc:creator>
  <cp:lastModifiedBy>ikim</cp:lastModifiedBy>
  <cp:revision>22</cp:revision>
  <dcterms:created xsi:type="dcterms:W3CDTF">2006-04-26T20:30:51Z</dcterms:created>
  <dcterms:modified xsi:type="dcterms:W3CDTF">2009-10-22T01:25:08Z</dcterms:modified>
</cp:coreProperties>
</file>