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" pitchFamily="-128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ks_c_5601-1987"/>
  <p:clrMru>
    <a:srgbClr val="2161B1"/>
    <a:srgbClr val="F7F7F7"/>
    <a:srgbClr val="086E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preferSingleView="1">
    <p:restoredLeft sz="32787"/>
    <p:restoredTop sz="90929"/>
  </p:normalViewPr>
  <p:slideViewPr>
    <p:cSldViewPr showGuides="1">
      <p:cViewPr varScale="1">
        <p:scale>
          <a:sx n="87" d="100"/>
          <a:sy n="87" d="100"/>
        </p:scale>
        <p:origin x="-462" y="-90"/>
      </p:cViewPr>
      <p:guideLst>
        <p:guide orient="horz" pos="2160"/>
        <p:guide pos="2880"/>
      </p:guideLst>
    </p:cSldViewPr>
  </p:slide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B92CDF2-370D-4A51-BBCA-2D74290FEB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18CFD-6199-4878-BF1B-EFBD28C6E332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47A6A-2317-4E52-A537-90C67583D482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1E661-B773-4375-B19E-203A6E849057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3B396-7791-4CAC-8E1F-F6BA21710689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EC510-1A98-4273-B66D-5C93D2A63AAF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2C828-3A4D-42E0-A0FF-6B7EA79101B8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AADA3-6D6D-4FFC-9776-75D53E22449B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2BC22-BEB2-4F8F-8AE9-940CBED323D0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94B0E-4C2D-44BE-8860-0A834E45E10E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EC92A-95AF-4934-AD71-A0FB80277472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40CAB-3DFB-42AC-AB17-F39D7223EF19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5D0A3-C23B-48FA-AC8E-577F3EB95819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pic>
        <p:nvPicPr>
          <p:cNvPr id="3076" name="Picture 7" descr="Princeton"/>
          <p:cNvPicPr>
            <a:picLocks noChangeAspect="1" noChangeArrowheads="1"/>
          </p:cNvPicPr>
          <p:nvPr/>
        </p:nvPicPr>
        <p:blipFill>
          <a:blip r:embed="rId13">
            <a:lum contrast="30000"/>
          </a:blip>
          <a:srcRect/>
          <a:stretch>
            <a:fillRect/>
          </a:stretch>
        </p:blipFill>
        <p:spPr bwMode="auto">
          <a:xfrm>
            <a:off x="398463" y="6296025"/>
            <a:ext cx="152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09600" y="533400"/>
            <a:ext cx="7924800" cy="5638800"/>
          </a:xfrm>
          <a:prstGeom prst="rect">
            <a:avLst/>
          </a:prstGeom>
          <a:noFill/>
          <a:ln w="57150">
            <a:solidFill>
              <a:srgbClr val="2161B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pic>
        <p:nvPicPr>
          <p:cNvPr id="3078" name="Picture 10" descr="BookCov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97838" y="5435600"/>
            <a:ext cx="9953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86E0A"/>
          </a:solidFill>
          <a:latin typeface="Times" pitchFamily="-128" charset="0"/>
          <a:ea typeface="ＭＳ Ｐゴシック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-128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-128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620000" cy="1905000"/>
          </a:xfrm>
        </p:spPr>
        <p:txBody>
          <a:bodyPr/>
          <a:lstStyle/>
          <a:p>
            <a:pPr eaLnBrk="1" hangingPunct="1"/>
            <a:r>
              <a:rPr lang="en-US" altLang="ko-KR" smtClean="0"/>
              <a:t>Module 9.4</a:t>
            </a:r>
            <a:br>
              <a:rPr lang="en-US" altLang="ko-KR" smtClean="0"/>
            </a:br>
            <a:r>
              <a:rPr lang="en-US" altLang="ko-KR" smtClean="0"/>
              <a:t>Random Numbers </a:t>
            </a:r>
            <a:br>
              <a:rPr lang="en-US" altLang="ko-KR" smtClean="0"/>
            </a:br>
            <a:r>
              <a:rPr lang="en-US" altLang="ko-KR" smtClean="0"/>
              <a:t>from Various Distributions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/>
          <a:p>
            <a:pPr lvl="1" algn="l" eaLnBrk="1" hangingPunct="1">
              <a:lnSpc>
                <a:spcPct val="150000"/>
              </a:lnSpc>
            </a:pPr>
            <a:r>
              <a:rPr lang="en-US" altLang="ko-KR" smtClean="0"/>
              <a:t>-MC requires the use of unbiased random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Exponential Distributions</a:t>
            </a:r>
            <a:endParaRPr lang="en-US" altLang="ko-KR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ko-KR" smtClean="0"/>
              <a:t>Probability density functions: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i="1" smtClean="0"/>
              <a:t>f</a:t>
            </a:r>
            <a:r>
              <a:rPr lang="en-US" altLang="ko-KR" smtClean="0"/>
              <a:t>(</a:t>
            </a:r>
            <a:r>
              <a:rPr lang="en-US" altLang="ko-KR" i="1" smtClean="0"/>
              <a:t>t</a:t>
            </a:r>
            <a:r>
              <a:rPr lang="en-US" altLang="ko-KR" smtClean="0"/>
              <a:t>) =  |</a:t>
            </a:r>
            <a:r>
              <a:rPr lang="en-US" altLang="ko-KR" i="1" smtClean="0"/>
              <a:t>r</a:t>
            </a:r>
            <a:r>
              <a:rPr lang="en-US" altLang="ko-KR" smtClean="0"/>
              <a:t>|</a:t>
            </a:r>
            <a:r>
              <a:rPr lang="en-US" altLang="ko-KR" i="1" smtClean="0"/>
              <a:t>e</a:t>
            </a:r>
            <a:r>
              <a:rPr lang="en-US" altLang="ko-KR" i="1" baseline="30000" smtClean="0"/>
              <a:t>rt</a:t>
            </a:r>
            <a:r>
              <a:rPr lang="en-US" altLang="ko-KR" smtClean="0"/>
              <a:t> with </a:t>
            </a:r>
            <a:r>
              <a:rPr lang="en-US" altLang="ko-KR" i="1" smtClean="0"/>
              <a:t>r</a:t>
            </a:r>
            <a:r>
              <a:rPr lang="en-US" altLang="ko-KR" smtClean="0"/>
              <a:t> &lt; 0 and </a:t>
            </a:r>
            <a:r>
              <a:rPr lang="en-US" altLang="ko-KR" i="1" smtClean="0"/>
              <a:t>t</a:t>
            </a:r>
            <a:r>
              <a:rPr lang="en-US" altLang="ko-KR" smtClean="0"/>
              <a:t> &gt; 0 or </a:t>
            </a:r>
            <a:r>
              <a:rPr lang="en-US" altLang="ko-KR" i="1" smtClean="0"/>
              <a:t>f</a:t>
            </a:r>
            <a:r>
              <a:rPr lang="en-US" altLang="ko-KR" smtClean="0"/>
              <a:t>(</a:t>
            </a:r>
            <a:r>
              <a:rPr lang="en-US" altLang="ko-KR" i="1" smtClean="0"/>
              <a:t>t</a:t>
            </a:r>
            <a:r>
              <a:rPr lang="en-US" altLang="ko-KR" smtClean="0"/>
              <a:t>) = |</a:t>
            </a:r>
            <a:r>
              <a:rPr lang="en-US" altLang="ko-KR" i="1" smtClean="0"/>
              <a:t>r</a:t>
            </a:r>
            <a:r>
              <a:rPr lang="en-US" altLang="ko-KR" smtClean="0"/>
              <a:t>|</a:t>
            </a:r>
            <a:r>
              <a:rPr lang="en-US" altLang="ko-KR" i="1" smtClean="0"/>
              <a:t>e</a:t>
            </a:r>
            <a:r>
              <a:rPr lang="en-US" altLang="ko-KR" i="1" baseline="30000" smtClean="0"/>
              <a:t>rt</a:t>
            </a:r>
            <a:r>
              <a:rPr lang="en-US" altLang="ko-KR" smtClean="0"/>
              <a:t> with </a:t>
            </a:r>
            <a:r>
              <a:rPr lang="en-US" altLang="ko-KR" i="1" smtClean="0"/>
              <a:t>r</a:t>
            </a:r>
            <a:r>
              <a:rPr lang="en-US" altLang="ko-KR" smtClean="0"/>
              <a:t> &gt; 0 and </a:t>
            </a:r>
            <a:r>
              <a:rPr lang="en-US" altLang="ko-KR" i="1" smtClean="0"/>
              <a:t>t</a:t>
            </a:r>
            <a:r>
              <a:rPr lang="en-US" altLang="ko-KR" smtClean="0"/>
              <a:t> &lt; 0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smtClean="0"/>
              <a:t>Graph of</a:t>
            </a:r>
            <a:r>
              <a:rPr lang="en-US" altLang="ko-KR" i="1" smtClean="0"/>
              <a:t> f</a:t>
            </a:r>
            <a:r>
              <a:rPr lang="en-US" altLang="ko-KR" smtClean="0"/>
              <a:t>(</a:t>
            </a:r>
            <a:r>
              <a:rPr lang="en-US" altLang="ko-KR" i="1" smtClean="0"/>
              <a:t>t</a:t>
            </a:r>
            <a:r>
              <a:rPr lang="en-US" altLang="ko-KR" smtClean="0"/>
              <a:t>) = 2</a:t>
            </a:r>
            <a:r>
              <a:rPr lang="en-US" altLang="ko-KR" i="1" smtClean="0"/>
              <a:t>e</a:t>
            </a:r>
            <a:r>
              <a:rPr lang="en-US" altLang="ko-KR" baseline="30000" smtClean="0"/>
              <a:t>-2</a:t>
            </a:r>
            <a:r>
              <a:rPr lang="en-US" altLang="ko-KR" i="1" baseline="30000" smtClean="0"/>
              <a:t>t</a:t>
            </a:r>
          </a:p>
        </p:txBody>
      </p:sp>
      <p:pic>
        <p:nvPicPr>
          <p:cNvPr id="11268" name="Picture 5" descr="Shif_9_4_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925888"/>
            <a:ext cx="36068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Exponential Method</a:t>
            </a:r>
            <a:endParaRPr lang="en-US" altLang="ko-KR" b="1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ko-KR" smtClean="0"/>
              <a:t>For probability density function |</a:t>
            </a:r>
            <a:r>
              <a:rPr lang="en-US" altLang="ko-KR" i="1" smtClean="0"/>
              <a:t>r</a:t>
            </a:r>
            <a:r>
              <a:rPr lang="en-US" altLang="ko-KR" smtClean="0"/>
              <a:t>|</a:t>
            </a:r>
            <a:r>
              <a:rPr lang="en-US" altLang="ko-KR" i="1" smtClean="0"/>
              <a:t>e</a:t>
            </a:r>
            <a:r>
              <a:rPr lang="en-US" altLang="ko-KR" i="1" baseline="30000" smtClean="0"/>
              <a:t>rt</a:t>
            </a:r>
            <a:r>
              <a:rPr lang="en-US" altLang="ko-KR" smtClean="0"/>
              <a:t> with </a:t>
            </a:r>
            <a:r>
              <a:rPr lang="en-US" altLang="ko-KR" i="1" smtClean="0"/>
              <a:t>r</a:t>
            </a:r>
            <a:r>
              <a:rPr lang="en-US" altLang="ko-KR" smtClean="0"/>
              <a:t> &lt; 0 and </a:t>
            </a:r>
            <a:r>
              <a:rPr lang="en-US" altLang="ko-KR" i="1" smtClean="0"/>
              <a:t>t</a:t>
            </a:r>
            <a:r>
              <a:rPr lang="en-US" altLang="ko-KR" smtClean="0"/>
              <a:t> &gt; 0 or </a:t>
            </a:r>
            <a:r>
              <a:rPr lang="en-US" altLang="ko-KR" i="1" smtClean="0"/>
              <a:t>f</a:t>
            </a:r>
            <a:r>
              <a:rPr lang="en-US" altLang="ko-KR" smtClean="0"/>
              <a:t>(</a:t>
            </a:r>
            <a:r>
              <a:rPr lang="en-US" altLang="ko-KR" i="1" smtClean="0"/>
              <a:t>t</a:t>
            </a:r>
            <a:r>
              <a:rPr lang="en-US" altLang="ko-KR" smtClean="0"/>
              <a:t>) = |</a:t>
            </a:r>
            <a:r>
              <a:rPr lang="en-US" altLang="ko-KR" i="1" smtClean="0"/>
              <a:t>r</a:t>
            </a:r>
            <a:r>
              <a:rPr lang="en-US" altLang="ko-KR" smtClean="0"/>
              <a:t>|e</a:t>
            </a:r>
            <a:r>
              <a:rPr lang="en-US" altLang="ko-KR" i="1" baseline="30000" smtClean="0"/>
              <a:t>rt</a:t>
            </a:r>
            <a:r>
              <a:rPr lang="en-US" altLang="ko-KR" smtClean="0"/>
              <a:t> with </a:t>
            </a:r>
            <a:r>
              <a:rPr lang="en-US" altLang="ko-KR" i="1" smtClean="0"/>
              <a:t>r</a:t>
            </a:r>
            <a:r>
              <a:rPr lang="en-US" altLang="ko-KR" smtClean="0"/>
              <a:t> &gt; 0 and </a:t>
            </a:r>
            <a:r>
              <a:rPr lang="en-US" altLang="ko-KR" i="1" smtClean="0"/>
              <a:t>t</a:t>
            </a:r>
            <a:r>
              <a:rPr lang="en-US" altLang="ko-KR" smtClean="0"/>
              <a:t> &lt; 0</a:t>
            </a:r>
            <a:endParaRPr lang="en-US" altLang="ko-KR" b="1" smtClean="0"/>
          </a:p>
          <a:p>
            <a:pPr lvl="1" eaLnBrk="1" hangingPunct="1"/>
            <a:r>
              <a:rPr lang="en-US" altLang="ko-KR" smtClean="0"/>
              <a:t>Compute ln(</a:t>
            </a:r>
            <a:r>
              <a:rPr lang="en-US" altLang="ko-KR" i="1" smtClean="0"/>
              <a:t>rand</a:t>
            </a:r>
            <a:r>
              <a:rPr lang="en-US" altLang="ko-KR" smtClean="0"/>
              <a:t>)/</a:t>
            </a:r>
            <a:r>
              <a:rPr lang="en-US" altLang="ko-KR" i="1" smtClean="0"/>
              <a:t>r</a:t>
            </a:r>
            <a:r>
              <a:rPr lang="en-US" altLang="ko-KR" smtClean="0"/>
              <a:t>, </a:t>
            </a:r>
          </a:p>
          <a:p>
            <a:pPr lvl="1" eaLnBrk="1" hangingPunct="1"/>
            <a:r>
              <a:rPr lang="en-US" altLang="ko-KR" smtClean="0"/>
              <a:t>where </a:t>
            </a:r>
            <a:r>
              <a:rPr lang="en-US" altLang="ko-KR" i="1" smtClean="0"/>
              <a:t>rand</a:t>
            </a:r>
            <a:r>
              <a:rPr lang="en-US" altLang="ko-KR" smtClean="0"/>
              <a:t> = a uniform random number in [0.0, 1.0)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Rejection Method - When other methods do not apply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mtClean="0"/>
              <a:t>For random numbers in interval [</a:t>
            </a:r>
            <a:r>
              <a:rPr lang="en-US" altLang="ko-KR" i="1" smtClean="0"/>
              <a:t>a</a:t>
            </a:r>
            <a:r>
              <a:rPr lang="en-US" altLang="ko-KR" smtClean="0"/>
              <a:t>, </a:t>
            </a:r>
            <a:r>
              <a:rPr lang="en-US" altLang="ko-KR" i="1" smtClean="0"/>
              <a:t>b</a:t>
            </a:r>
            <a:r>
              <a:rPr lang="en-US" altLang="ko-KR" smtClean="0"/>
              <a:t>) for distribution </a:t>
            </a:r>
            <a:r>
              <a:rPr lang="en-US" altLang="ko-KR" i="1" smtClean="0"/>
              <a:t>f</a:t>
            </a:r>
            <a:r>
              <a:rPr lang="en-US" altLang="ko-KR" smtClean="0"/>
              <a:t>(</a:t>
            </a:r>
            <a:r>
              <a:rPr lang="en-US" altLang="ko-KR" i="1" smtClean="0"/>
              <a:t>x</a:t>
            </a:r>
            <a:r>
              <a:rPr lang="en-US" altLang="ko-KR" smtClean="0"/>
              <a:t>)</a:t>
            </a:r>
            <a:endParaRPr lang="en-US" altLang="ko-KR" sz="2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If </a:t>
            </a:r>
            <a:r>
              <a:rPr lang="en-US" altLang="ko-KR" i="1" smtClean="0"/>
              <a:t>f</a:t>
            </a:r>
            <a:r>
              <a:rPr lang="en-US" altLang="ko-KR" smtClean="0"/>
              <a:t>(</a:t>
            </a:r>
            <a:r>
              <a:rPr lang="en-US" altLang="ko-KR" i="1" smtClean="0"/>
              <a:t>randinterval</a:t>
            </a:r>
            <a:r>
              <a:rPr lang="en-US" altLang="ko-KR" smtClean="0"/>
              <a:t>) &gt; </a:t>
            </a:r>
            <a:r>
              <a:rPr lang="en-US" altLang="ko-KR" i="1" smtClean="0"/>
              <a:t>randupperbound</a:t>
            </a:r>
            <a:r>
              <a:rPr lang="en-US" altLang="ko-KR" smtClean="0"/>
              <a:t>, then return </a:t>
            </a:r>
            <a:r>
              <a:rPr lang="en-US" altLang="ko-KR" i="1" smtClean="0"/>
              <a:t>randinterval</a:t>
            </a:r>
            <a:r>
              <a:rPr lang="en-US" altLang="ko-KR" smtClean="0"/>
              <a:t>, where</a:t>
            </a:r>
            <a:endParaRPr lang="en-US" altLang="ko-KR" sz="2400" smtClean="0"/>
          </a:p>
          <a:p>
            <a:pPr lvl="2" eaLnBrk="1" hangingPunct="1">
              <a:lnSpc>
                <a:spcPct val="90000"/>
              </a:lnSpc>
            </a:pPr>
            <a:r>
              <a:rPr lang="en-US" altLang="ko-KR" i="1" smtClean="0"/>
              <a:t>randInterval</a:t>
            </a:r>
            <a:r>
              <a:rPr lang="en-US" altLang="ko-KR" smtClean="0"/>
              <a:t> - uniform random number in interval [</a:t>
            </a:r>
            <a:r>
              <a:rPr lang="en-US" altLang="ko-KR" i="1" smtClean="0"/>
              <a:t>a</a:t>
            </a:r>
            <a:r>
              <a:rPr lang="en-US" altLang="ko-KR" smtClean="0"/>
              <a:t>, </a:t>
            </a:r>
            <a:r>
              <a:rPr lang="en-US" altLang="ko-KR" i="1" smtClean="0"/>
              <a:t>b</a:t>
            </a:r>
            <a:r>
              <a:rPr lang="en-US" altLang="ko-KR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i="1" smtClean="0"/>
              <a:t>randUpperBound </a:t>
            </a:r>
            <a:r>
              <a:rPr lang="en-US" altLang="ko-KR" smtClean="0"/>
              <a:t>- uniform random number in [0, upper bound for </a:t>
            </a:r>
            <a:r>
              <a:rPr lang="en-US" altLang="ko-KR" i="1" smtClean="0"/>
              <a:t>f</a:t>
            </a:r>
            <a:r>
              <a:rPr lang="en-US" altLang="ko-KR" smtClean="0"/>
              <a:t>)</a:t>
            </a:r>
            <a:endParaRPr lang="en-US" altLang="ko-KR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else repeat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Distribution of numbers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ko-KR" smtClean="0"/>
              <a:t>Description of portion of times each possible outcome or each possible range of outcomes occurs on the average over many trials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Uniform distribution</a:t>
            </a:r>
            <a:endParaRPr lang="en-US" altLang="ko-KR" b="1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ko-KR" sz="2400" smtClean="0"/>
              <a:t>Generator is just as likely to return value in any interval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ko-KR" sz="2400" smtClean="0"/>
              <a:t>In list of many random numbers, on the average each interval contains same number of generated values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ko-KR" sz="2400" smtClean="0"/>
              <a:t>Methods for generating random numbers in other distributions depend on an ability to produce random numbers with a UD.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Discrete distribution</a:t>
            </a:r>
            <a:endParaRPr lang="en-US" altLang="ko-KR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ko-KR" smtClean="0"/>
              <a:t>Distribution with discrete values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ko-KR" b="1" smtClean="0"/>
              <a:t>Probability function</a:t>
            </a:r>
            <a:r>
              <a:rPr lang="en-US" altLang="ko-KR" smtClean="0"/>
              <a:t> (or </a:t>
            </a:r>
            <a:r>
              <a:rPr lang="en-US" altLang="ko-KR" b="1" smtClean="0"/>
              <a:t>density function</a:t>
            </a:r>
            <a:r>
              <a:rPr lang="en-US" altLang="ko-KR" smtClean="0"/>
              <a:t> or </a:t>
            </a:r>
            <a:r>
              <a:rPr lang="en-US" altLang="ko-KR" b="1" smtClean="0"/>
              <a:t>probability density function</a:t>
            </a:r>
            <a:r>
              <a:rPr lang="en-US" altLang="ko-KR" smtClean="0"/>
              <a:t>)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ko-KR" smtClean="0"/>
              <a:t>Returns probability of occurrence of particular argument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Discrete Distribution</a:t>
            </a:r>
            <a:endParaRPr lang="en-US" altLang="ko-KR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ko-KR" b="1" smtClean="0"/>
              <a:t>To Generate Random Numbers in Discrete Distribution with Equal Probabilities for Each of </a:t>
            </a:r>
            <a:r>
              <a:rPr lang="en-US" altLang="ko-KR" b="1" i="1" smtClean="0"/>
              <a:t>n</a:t>
            </a:r>
            <a:r>
              <a:rPr lang="en-US" altLang="ko-KR" b="1" smtClean="0"/>
              <a:t> Events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ko-KR" smtClean="0"/>
              <a:t>Generate uniform random integer from a sequence of </a:t>
            </a:r>
            <a:r>
              <a:rPr lang="en-US" altLang="ko-KR" i="1" smtClean="0"/>
              <a:t>n</a:t>
            </a:r>
            <a:r>
              <a:rPr lang="en-US" altLang="ko-KR" smtClean="0"/>
              <a:t> integers, where each integer corresponds to an event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Discrete Distribution</a:t>
            </a:r>
            <a:endParaRPr lang="en-US" altLang="ko-KR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ko-KR" sz="2400" smtClean="0"/>
              <a:t>To generate random numbers in discrete distribution with probabilities </a:t>
            </a:r>
            <a:r>
              <a:rPr lang="en-US" altLang="ko-KR" sz="2400" i="1" smtClean="0"/>
              <a:t>p</a:t>
            </a:r>
            <a:r>
              <a:rPr lang="en-US" altLang="ko-KR" sz="2400" baseline="-25000" smtClean="0"/>
              <a:t>1</a:t>
            </a:r>
            <a:r>
              <a:rPr lang="en-US" altLang="ko-KR" sz="2400" smtClean="0"/>
              <a:t>, </a:t>
            </a:r>
            <a:r>
              <a:rPr lang="en-US" altLang="ko-KR" sz="2400" i="1" smtClean="0"/>
              <a:t>p</a:t>
            </a:r>
            <a:r>
              <a:rPr lang="en-US" altLang="ko-KR" sz="2400" baseline="-25000" smtClean="0"/>
              <a:t>2</a:t>
            </a:r>
            <a:r>
              <a:rPr lang="en-US" altLang="ko-KR" sz="2400" smtClean="0"/>
              <a:t>, …, </a:t>
            </a:r>
            <a:r>
              <a:rPr lang="en-US" altLang="ko-KR" sz="2400" i="1" smtClean="0"/>
              <a:t>p</a:t>
            </a:r>
            <a:r>
              <a:rPr lang="en-US" altLang="ko-KR" sz="2400" i="1" baseline="-25000" smtClean="0"/>
              <a:t>n</a:t>
            </a:r>
            <a:r>
              <a:rPr lang="en-US" altLang="ko-KR" sz="2400" smtClean="0"/>
              <a:t> for events</a:t>
            </a:r>
            <a:r>
              <a:rPr lang="en-US" altLang="ko-KR" sz="2400" i="1" smtClean="0"/>
              <a:t> e</a:t>
            </a:r>
            <a:r>
              <a:rPr lang="en-US" altLang="ko-KR" sz="2400" baseline="-25000" smtClean="0"/>
              <a:t>1</a:t>
            </a:r>
            <a:r>
              <a:rPr lang="en-US" altLang="ko-KR" sz="2400" smtClean="0"/>
              <a:t>, </a:t>
            </a:r>
            <a:r>
              <a:rPr lang="en-US" altLang="ko-KR" sz="2400" i="1" smtClean="0"/>
              <a:t>e</a:t>
            </a:r>
            <a:r>
              <a:rPr lang="en-US" altLang="ko-KR" sz="2400" baseline="-25000" smtClean="0"/>
              <a:t>2</a:t>
            </a:r>
            <a:r>
              <a:rPr lang="en-US" altLang="ko-KR" sz="2400" smtClean="0"/>
              <a:t>, …, </a:t>
            </a:r>
            <a:r>
              <a:rPr lang="en-US" altLang="ko-KR" sz="2400" i="1" smtClean="0"/>
              <a:t>e</a:t>
            </a:r>
            <a:r>
              <a:rPr lang="en-US" altLang="ko-KR" sz="2400" i="1" baseline="-25000" smtClean="0"/>
              <a:t>n</a:t>
            </a:r>
            <a:r>
              <a:rPr lang="en-US" altLang="ko-KR" sz="2400" smtClean="0"/>
              <a:t>, respectively, where </a:t>
            </a:r>
            <a:r>
              <a:rPr lang="en-US" altLang="ko-KR" sz="2400" i="1" smtClean="0"/>
              <a:t>p</a:t>
            </a:r>
            <a:r>
              <a:rPr lang="en-US" altLang="ko-KR" sz="2400" baseline="-25000" smtClean="0"/>
              <a:t>1</a:t>
            </a:r>
            <a:r>
              <a:rPr lang="en-US" altLang="ko-KR" sz="2400" smtClean="0"/>
              <a:t> + </a:t>
            </a:r>
            <a:r>
              <a:rPr lang="en-US" altLang="ko-KR" sz="2400" i="1" smtClean="0"/>
              <a:t>p</a:t>
            </a:r>
            <a:r>
              <a:rPr lang="en-US" altLang="ko-KR" sz="2400" baseline="-25000" smtClean="0"/>
              <a:t>2</a:t>
            </a:r>
            <a:r>
              <a:rPr lang="en-US" altLang="ko-KR" sz="2400" smtClean="0"/>
              <a:t> + … + </a:t>
            </a:r>
            <a:r>
              <a:rPr lang="en-US" altLang="ko-KR" sz="2400" i="1" smtClean="0"/>
              <a:t>p</a:t>
            </a:r>
            <a:r>
              <a:rPr lang="en-US" altLang="ko-KR" sz="2400" i="1" baseline="-25000" smtClean="0"/>
              <a:t>n</a:t>
            </a:r>
            <a:r>
              <a:rPr lang="en-US" altLang="ko-KR" sz="2400" smtClean="0"/>
              <a:t> = 1</a:t>
            </a:r>
          </a:p>
          <a:p>
            <a:pPr eaLnBrk="1" hangingPunct="1">
              <a:buFontTx/>
              <a:buNone/>
            </a:pPr>
            <a:endParaRPr lang="en-US" altLang="ko-KR" sz="2400" b="1" smtClean="0"/>
          </a:p>
          <a:p>
            <a:pPr lvl="1" eaLnBrk="1" hangingPunct="1">
              <a:buFontTx/>
              <a:buNone/>
            </a:pPr>
            <a:r>
              <a:rPr lang="en-US" altLang="ko-KR" sz="2400" smtClean="0"/>
              <a:t>Generate </a:t>
            </a:r>
            <a:r>
              <a:rPr lang="en-US" altLang="ko-KR" sz="2400" i="1" smtClean="0"/>
              <a:t>rand</a:t>
            </a:r>
            <a:r>
              <a:rPr lang="en-US" altLang="ko-KR" sz="2400" smtClean="0"/>
              <a:t>,</a:t>
            </a:r>
            <a:r>
              <a:rPr lang="en-US" altLang="ko-KR" sz="2400" i="1" smtClean="0"/>
              <a:t> </a:t>
            </a:r>
            <a:r>
              <a:rPr lang="en-US" altLang="ko-KR" sz="2400" smtClean="0"/>
              <a:t>uniform random floating point number in [0, 1)</a:t>
            </a:r>
          </a:p>
          <a:p>
            <a:pPr lvl="1" eaLnBrk="1" hangingPunct="1">
              <a:buFontTx/>
              <a:buNone/>
            </a:pPr>
            <a:r>
              <a:rPr lang="en-US" altLang="ko-KR" sz="2400" smtClean="0"/>
              <a:t>If </a:t>
            </a:r>
            <a:r>
              <a:rPr lang="en-US" altLang="ko-KR" sz="2400" i="1" smtClean="0"/>
              <a:t>rand</a:t>
            </a:r>
            <a:r>
              <a:rPr lang="en-US" altLang="ko-KR" sz="2400" smtClean="0"/>
              <a:t> &lt; </a:t>
            </a:r>
            <a:r>
              <a:rPr lang="en-US" altLang="ko-KR" sz="2400" i="1" smtClean="0"/>
              <a:t>p</a:t>
            </a:r>
            <a:r>
              <a:rPr lang="en-US" altLang="ko-KR" sz="2400" baseline="-25000" smtClean="0"/>
              <a:t>1</a:t>
            </a:r>
            <a:r>
              <a:rPr lang="en-US" altLang="ko-KR" sz="2400" smtClean="0"/>
              <a:t>, then return </a:t>
            </a:r>
            <a:r>
              <a:rPr lang="en-US" altLang="ko-KR" sz="2400" i="1" smtClean="0"/>
              <a:t>e</a:t>
            </a:r>
            <a:r>
              <a:rPr lang="en-US" altLang="ko-KR" sz="2400" baseline="-25000" smtClean="0"/>
              <a:t>1</a:t>
            </a:r>
            <a:endParaRPr lang="en-US" altLang="ko-KR" sz="2400" smtClean="0"/>
          </a:p>
          <a:p>
            <a:pPr lvl="1" eaLnBrk="1" hangingPunct="1">
              <a:buFontTx/>
              <a:buNone/>
            </a:pPr>
            <a:r>
              <a:rPr lang="en-US" altLang="ko-KR" sz="2400" smtClean="0"/>
              <a:t>else if </a:t>
            </a:r>
            <a:r>
              <a:rPr lang="en-US" altLang="ko-KR" sz="2400" i="1" smtClean="0"/>
              <a:t>rand</a:t>
            </a:r>
            <a:r>
              <a:rPr lang="en-US" altLang="ko-KR" sz="2400" smtClean="0"/>
              <a:t> &lt; </a:t>
            </a:r>
            <a:r>
              <a:rPr lang="en-US" altLang="ko-KR" sz="2400" i="1" smtClean="0"/>
              <a:t>p</a:t>
            </a:r>
            <a:r>
              <a:rPr lang="en-US" altLang="ko-KR" sz="2400" baseline="-25000" smtClean="0"/>
              <a:t>1</a:t>
            </a:r>
            <a:r>
              <a:rPr lang="en-US" altLang="ko-KR" sz="2400" smtClean="0"/>
              <a:t> + </a:t>
            </a:r>
            <a:r>
              <a:rPr lang="en-US" altLang="ko-KR" sz="2400" i="1" smtClean="0"/>
              <a:t>p</a:t>
            </a:r>
            <a:r>
              <a:rPr lang="en-US" altLang="ko-KR" sz="2400" baseline="-25000" smtClean="0"/>
              <a:t>2</a:t>
            </a:r>
            <a:r>
              <a:rPr lang="en-US" altLang="ko-KR" sz="2400" smtClean="0"/>
              <a:t>, then return </a:t>
            </a:r>
            <a:r>
              <a:rPr lang="en-US" altLang="ko-KR" sz="2400" i="1" smtClean="0"/>
              <a:t>e</a:t>
            </a:r>
            <a:r>
              <a:rPr lang="en-US" altLang="ko-KR" sz="2400" baseline="-25000" smtClean="0"/>
              <a:t>2</a:t>
            </a:r>
            <a:endParaRPr lang="en-US" altLang="ko-KR" sz="2400" smtClean="0"/>
          </a:p>
          <a:p>
            <a:pPr lvl="1" eaLnBrk="1" hangingPunct="1">
              <a:buFontTx/>
              <a:buNone/>
            </a:pPr>
            <a:r>
              <a:rPr lang="en-US" altLang="ko-KR" sz="2400" smtClean="0"/>
              <a:t>…</a:t>
            </a:r>
          </a:p>
          <a:p>
            <a:pPr lvl="1" eaLnBrk="1" hangingPunct="1">
              <a:buFontTx/>
              <a:buNone/>
            </a:pPr>
            <a:r>
              <a:rPr lang="en-US" altLang="ko-KR" sz="2400" smtClean="0"/>
              <a:t>else if </a:t>
            </a:r>
            <a:r>
              <a:rPr lang="en-US" altLang="ko-KR" sz="2400" i="1" smtClean="0"/>
              <a:t>rand</a:t>
            </a:r>
            <a:r>
              <a:rPr lang="en-US" altLang="ko-KR" sz="2400" smtClean="0"/>
              <a:t> &lt; </a:t>
            </a:r>
            <a:r>
              <a:rPr lang="en-US" altLang="ko-KR" sz="2400" i="1" smtClean="0"/>
              <a:t>p</a:t>
            </a:r>
            <a:r>
              <a:rPr lang="en-US" altLang="ko-KR" sz="2400" baseline="-25000" smtClean="0"/>
              <a:t>1</a:t>
            </a:r>
            <a:r>
              <a:rPr lang="en-US" altLang="ko-KR" sz="2400" smtClean="0"/>
              <a:t> + </a:t>
            </a:r>
            <a:r>
              <a:rPr lang="en-US" altLang="ko-KR" sz="2400" i="1" smtClean="0"/>
              <a:t>p</a:t>
            </a:r>
            <a:r>
              <a:rPr lang="en-US" altLang="ko-KR" sz="2400" baseline="-25000" smtClean="0"/>
              <a:t>2</a:t>
            </a:r>
            <a:r>
              <a:rPr lang="en-US" altLang="ko-KR" sz="2400" smtClean="0"/>
              <a:t> + … + </a:t>
            </a:r>
            <a:r>
              <a:rPr lang="en-US" altLang="ko-KR" sz="2400" i="1" smtClean="0"/>
              <a:t>p</a:t>
            </a:r>
            <a:r>
              <a:rPr lang="en-US" altLang="ko-KR" sz="2400" i="1" baseline="-25000" smtClean="0"/>
              <a:t>n</a:t>
            </a:r>
            <a:r>
              <a:rPr lang="en-US" altLang="ko-KR" sz="2400" baseline="-25000" smtClean="0"/>
              <a:t> - 1</a:t>
            </a:r>
            <a:r>
              <a:rPr lang="en-US" altLang="ko-KR" sz="2400" smtClean="0"/>
              <a:t>, then return </a:t>
            </a:r>
            <a:r>
              <a:rPr lang="en-US" altLang="ko-KR" sz="2400" i="1" smtClean="0"/>
              <a:t>e</a:t>
            </a:r>
            <a:r>
              <a:rPr lang="en-US" altLang="ko-KR" sz="2400" i="1" baseline="-25000" smtClean="0"/>
              <a:t>n</a:t>
            </a:r>
            <a:r>
              <a:rPr lang="en-US" altLang="ko-KR" sz="2400" baseline="-25000" smtClean="0"/>
              <a:t> - 1</a:t>
            </a:r>
            <a:endParaRPr lang="en-US" altLang="ko-KR" sz="2400" smtClean="0"/>
          </a:p>
          <a:p>
            <a:pPr lvl="1" eaLnBrk="1" hangingPunct="1">
              <a:buFontTx/>
              <a:buNone/>
            </a:pPr>
            <a:r>
              <a:rPr lang="en-US" altLang="ko-KR" sz="2400" smtClean="0"/>
              <a:t>else return </a:t>
            </a:r>
            <a:r>
              <a:rPr lang="en-US" altLang="ko-KR" sz="2400" i="1" smtClean="0"/>
              <a:t>e</a:t>
            </a:r>
            <a:r>
              <a:rPr lang="en-US" altLang="ko-KR" sz="2400" i="1" baseline="-25000" smtClean="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Continuous distribution</a:t>
            </a:r>
            <a:endParaRPr lang="en-US" altLang="ko-KR" b="1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altLang="ko-KR" smtClean="0"/>
              <a:t>Distribution with continuous values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ko-KR" b="1" smtClean="0"/>
              <a:t>Probability function</a:t>
            </a:r>
            <a:r>
              <a:rPr lang="en-US" altLang="ko-KR" smtClean="0"/>
              <a:t> (or </a:t>
            </a:r>
            <a:r>
              <a:rPr lang="en-US" altLang="ko-KR" b="1" smtClean="0"/>
              <a:t>density function</a:t>
            </a:r>
            <a:r>
              <a:rPr lang="en-US" altLang="ko-KR" smtClean="0"/>
              <a:t> or </a:t>
            </a:r>
            <a:r>
              <a:rPr lang="en-US" altLang="ko-KR" b="1" smtClean="0"/>
              <a:t>probability density function</a:t>
            </a:r>
            <a:r>
              <a:rPr lang="en-US" altLang="ko-KR" smtClean="0"/>
              <a:t>)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altLang="ko-KR" smtClean="0"/>
              <a:t>Indicates probability that given outcome falls inside specific range of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Normal or Gaussian distribution</a:t>
            </a:r>
            <a:endParaRPr lang="en-US" altLang="ko-KR" b="1" smtClean="0">
              <a:solidFill>
                <a:schemeClr val="tx1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1295400"/>
          </a:xfrm>
        </p:spPr>
        <p:txBody>
          <a:bodyPr/>
          <a:lstStyle/>
          <a:p>
            <a:pPr eaLnBrk="1" hangingPunct="1"/>
            <a:r>
              <a:rPr lang="en-US" altLang="ko-KR" smtClean="0"/>
              <a:t>Probability density function, where µ is mean and </a:t>
            </a:r>
            <a:r>
              <a:rPr lang="en-US" altLang="ko-KR" smtClean="0">
                <a:latin typeface="Symbol" pitchFamily="-128" charset="2"/>
                <a:sym typeface="Symbol" pitchFamily="-128" charset="2"/>
              </a:rPr>
              <a:t></a:t>
            </a:r>
            <a:r>
              <a:rPr lang="en-US" altLang="ko-KR" smtClean="0"/>
              <a:t> is standard deviation: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048000" y="3238500"/>
          <a:ext cx="2089150" cy="704850"/>
        </p:xfrm>
        <a:graphic>
          <a:graphicData uri="http://schemas.openxmlformats.org/presentationml/2006/ole">
            <p:oleObj spid="_x0000_s1026" name="Equation" r:id="rId4" imgW="1130300" imgH="381000" progId="Equation.3">
              <p:embed/>
            </p:oleObj>
          </a:graphicData>
        </a:graphic>
      </p:graphicFrame>
      <p:pic>
        <p:nvPicPr>
          <p:cNvPr id="1029" name="Picture 7" descr="Shif_9_4_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3962400"/>
            <a:ext cx="33020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Box-Muller-Gauss Method</a:t>
            </a:r>
            <a:endParaRPr lang="en-US" altLang="ko-KR" b="1" smtClean="0">
              <a:solidFill>
                <a:schemeClr val="tx1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50000"/>
              </a:lnSpc>
              <a:buFont typeface="Times" pitchFamily="-128" charset="0"/>
              <a:buNone/>
            </a:pPr>
            <a:endParaRPr lang="en-US" altLang="ko-KR" sz="2400" smtClean="0"/>
          </a:p>
          <a:p>
            <a:pPr lvl="2" eaLnBrk="1" hangingPunct="1">
              <a:lnSpc>
                <a:spcPct val="150000"/>
              </a:lnSpc>
            </a:pPr>
            <a:r>
              <a:rPr lang="en-US" altLang="ko-KR" sz="2000" i="1" smtClean="0"/>
              <a:t>a</a:t>
            </a:r>
            <a:r>
              <a:rPr lang="en-US" altLang="ko-KR" sz="2000" smtClean="0"/>
              <a:t> = uniform random number in [0, 2π)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ko-KR" sz="2000" i="1" smtClean="0"/>
              <a:t>rand</a:t>
            </a:r>
            <a:r>
              <a:rPr lang="en-US" altLang="ko-KR" sz="2000" smtClean="0"/>
              <a:t> = uniform random number in [0, 1)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ko-KR" sz="2000" i="1" smtClean="0"/>
              <a:t>b</a:t>
            </a:r>
            <a:r>
              <a:rPr lang="en-US" altLang="ko-KR" sz="2000" smtClean="0"/>
              <a:t> =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ko-KR" sz="2400" smtClean="0"/>
              <a:t>Compute</a:t>
            </a:r>
            <a:r>
              <a:rPr lang="en-US" altLang="ko-KR" sz="2400" b="1" smtClean="0"/>
              <a:t> </a:t>
            </a:r>
            <a:r>
              <a:rPr lang="en-US" altLang="ko-KR" sz="2400" i="1" smtClean="0"/>
              <a:t>b</a:t>
            </a:r>
            <a:r>
              <a:rPr lang="en-US" altLang="ko-KR" sz="2400" smtClean="0"/>
              <a:t> sin(</a:t>
            </a:r>
            <a:r>
              <a:rPr lang="en-US" altLang="ko-KR" sz="2400" i="1" smtClean="0"/>
              <a:t>a</a:t>
            </a:r>
            <a:r>
              <a:rPr lang="en-US" altLang="ko-KR" sz="2400" smtClean="0"/>
              <a:t>) + µ and </a:t>
            </a:r>
            <a:r>
              <a:rPr lang="en-US" altLang="ko-KR" sz="2400" i="1" smtClean="0"/>
              <a:t>b</a:t>
            </a:r>
            <a:r>
              <a:rPr lang="en-US" altLang="ko-KR" sz="2400" smtClean="0"/>
              <a:t> cos(</a:t>
            </a:r>
            <a:r>
              <a:rPr lang="en-US" altLang="ko-KR" sz="2400" i="1" smtClean="0"/>
              <a:t>a</a:t>
            </a:r>
            <a:r>
              <a:rPr lang="en-US" altLang="ko-KR" sz="2400" smtClean="0"/>
              <a:t>) + µ, are normally distributed with mean µ and sdev. sigma</a:t>
            </a:r>
            <a:endParaRPr lang="en-US" altLang="ko-KR" sz="2400" b="1" smtClean="0">
              <a:latin typeface="Symbol" pitchFamily="-128" charset="2"/>
              <a:sym typeface="Symbol" pitchFamily="-128" charset="2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743200" y="3714750"/>
          <a:ext cx="1600200" cy="400050"/>
        </p:xfrm>
        <a:graphic>
          <a:graphicData uri="http://schemas.openxmlformats.org/presentationml/2006/ole">
            <p:oleObj spid="_x0000_s2050" name="Equation" r:id="rId4" imgW="8636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 PrincetonTemplate">
  <a:themeElements>
    <a:clrScheme name="">
      <a:dk1>
        <a:srgbClr val="CF2B02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B02301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 PrincetonTemplate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28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28" charset="0"/>
            <a:ea typeface="ＭＳ Ｐゴシック" pitchFamily="-128" charset="-128"/>
          </a:defRPr>
        </a:defPPr>
      </a:lstStyle>
    </a:lnDef>
  </a:objectDefaults>
  <a:extraClrSchemeLst>
    <a:extraClrScheme>
      <a:clrScheme name=" Princeto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 Princeto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 Princeto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 PrincetonTemplate.pot</Template>
  <TotalTime>181</TotalTime>
  <Words>498</Words>
  <Application>Microsoft PowerPoint</Application>
  <PresentationFormat>화면 슬라이드 쇼(4:3)</PresentationFormat>
  <Paragraphs>62</Paragraphs>
  <Slides>12</Slides>
  <Notes>12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Times</vt:lpstr>
      <vt:lpstr>ＭＳ Ｐゴシック</vt:lpstr>
      <vt:lpstr>Arial</vt:lpstr>
      <vt:lpstr>Symbol</vt:lpstr>
      <vt:lpstr> PrincetonTemplate</vt:lpstr>
      <vt:lpstr>Microsoft Equation</vt:lpstr>
      <vt:lpstr>Module 9.4 Random Numbers  from Various Distributions </vt:lpstr>
      <vt:lpstr>Distribution of numbers</vt:lpstr>
      <vt:lpstr>Uniform distribution</vt:lpstr>
      <vt:lpstr>Discrete distribution</vt:lpstr>
      <vt:lpstr>Discrete Distribution</vt:lpstr>
      <vt:lpstr>Discrete Distribution</vt:lpstr>
      <vt:lpstr>Continuous distribution</vt:lpstr>
      <vt:lpstr>Normal or Gaussian distribution</vt:lpstr>
      <vt:lpstr>Box-Muller-Gauss Method</vt:lpstr>
      <vt:lpstr>Exponential Distributions</vt:lpstr>
      <vt:lpstr>Exponential Method</vt:lpstr>
      <vt:lpstr>Rejection Method - When other methods do not apply</vt:lpstr>
    </vt:vector>
  </TitlesOfParts>
  <Company>Angela Shiflet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9.4 Random Numbers  from Various Distributions </dc:title>
  <dc:creator>Angela Shiflet</dc:creator>
  <cp:lastModifiedBy>ikim</cp:lastModifiedBy>
  <cp:revision>23</cp:revision>
  <dcterms:created xsi:type="dcterms:W3CDTF">2006-04-26T22:42:22Z</dcterms:created>
  <dcterms:modified xsi:type="dcterms:W3CDTF">2009-10-22T01:24:25Z</dcterms:modified>
</cp:coreProperties>
</file>